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3" r:id="rId5"/>
    <p:sldId id="260" r:id="rId6"/>
    <p:sldId id="261" r:id="rId7"/>
  </p:sldIdLst>
  <p:sldSz cx="24384000" cy="13716000"/>
  <p:notesSz cx="6858000" cy="9144000"/>
  <p:embeddedFontLst>
    <p:embeddedFont>
      <p:font typeface="Helvetica Neue" panose="02000503000000020004" pitchFamily="2" charset="0"/>
      <p:regular r:id="rId9"/>
      <p:bold r:id="rId10"/>
      <p:italic r:id="rId11"/>
      <p:boldItalic r:id="rId12"/>
    </p:embeddedFont>
    <p:embeddedFont>
      <p:font typeface="Libre Franklin" pitchFamily="2" charset="77"/>
      <p:regular r:id="rId13"/>
      <p:bold r:id="rId14"/>
      <p:italic r:id="rId15"/>
      <p:boldItalic r:id="rId16"/>
    </p:embeddedFont>
    <p:embeddedFont>
      <p:font typeface="Noto Sans Symbols" pitchFamily="2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6VPQAIGUv04Z1gEwjRsxB19y/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8"/>
    <p:restoredTop sz="94740"/>
  </p:normalViewPr>
  <p:slideViewPr>
    <p:cSldViewPr snapToGrid="0">
      <p:cViewPr varScale="1">
        <p:scale>
          <a:sx n="68" d="100"/>
          <a:sy n="68" d="100"/>
        </p:scale>
        <p:origin x="102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>
          <a:extLst>
            <a:ext uri="{FF2B5EF4-FFF2-40B4-BE49-F238E27FC236}">
              <a16:creationId xmlns:a16="http://schemas.microsoft.com/office/drawing/2014/main" id="{E15AD7CF-2FB0-131B-A0B2-AC442E302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:notes">
            <a:extLst>
              <a:ext uri="{FF2B5EF4-FFF2-40B4-BE49-F238E27FC236}">
                <a16:creationId xmlns:a16="http://schemas.microsoft.com/office/drawing/2014/main" id="{AEA812DB-A369-A294-9F45-3EE9E150A6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:notes">
            <a:extLst>
              <a:ext uri="{FF2B5EF4-FFF2-40B4-BE49-F238E27FC236}">
                <a16:creationId xmlns:a16="http://schemas.microsoft.com/office/drawing/2014/main" id="{7961250E-863B-C5C8-45C7-3E7CB2DB7B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4966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>
            <a:spLocks noGrp="1"/>
          </p:cNvSpPr>
          <p:nvPr>
            <p:ph type="pic" idx="2"/>
          </p:nvPr>
        </p:nvSpPr>
        <p:spPr>
          <a:xfrm>
            <a:off x="3551767" y="-1"/>
            <a:ext cx="20832233" cy="13195303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8"/>
          <p:cNvSpPr txBox="1">
            <a:spLocks noGrp="1"/>
          </p:cNvSpPr>
          <p:nvPr>
            <p:ph type="title"/>
          </p:nvPr>
        </p:nvSpPr>
        <p:spPr>
          <a:xfrm>
            <a:off x="17081501" y="2097426"/>
            <a:ext cx="7302499" cy="6235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Arial"/>
              <a:buNone/>
              <a:defRPr sz="96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body" idx="1"/>
          </p:nvPr>
        </p:nvSpPr>
        <p:spPr>
          <a:xfrm>
            <a:off x="12204700" y="8333125"/>
            <a:ext cx="4876801" cy="418253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3pPr>
            <a:lvl4pPr marL="1828800" lvl="3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4pPr>
            <a:lvl5pPr marL="2286000" lvl="4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" name="Google Shape;15;p8" descr="Image 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399" y="12211381"/>
            <a:ext cx="1497449" cy="97968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8"/>
          <p:cNvSpPr/>
          <p:nvPr/>
        </p:nvSpPr>
        <p:spPr>
          <a:xfrm rot="-5400000">
            <a:off x="239142" y="12243806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8" descr="Image 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391" y="214087"/>
            <a:ext cx="3134137" cy="135641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8"/>
          <p:cNvSpPr txBox="1">
            <a:spLocks noGrp="1"/>
          </p:cNvSpPr>
          <p:nvPr>
            <p:ph type="body" idx="3"/>
          </p:nvPr>
        </p:nvSpPr>
        <p:spPr>
          <a:xfrm>
            <a:off x="17068800" y="12488333"/>
            <a:ext cx="4876800" cy="12276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21089405" y="195246"/>
            <a:ext cx="5689601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seul">
  <p:cSld name="Titre seul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re seul">
  <p:cSld name="1_Titre seul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>
            <a:spLocks noGrp="1"/>
          </p:cNvSpPr>
          <p:nvPr>
            <p:ph type="pic" idx="2"/>
          </p:nvPr>
        </p:nvSpPr>
        <p:spPr>
          <a:xfrm>
            <a:off x="2412999" y="-1"/>
            <a:ext cx="21971001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17081501" y="6858000"/>
            <a:ext cx="7302499" cy="56303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seul">
  <p:cSld name="2_Titre seul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>
            <a:spLocks noGrp="1"/>
          </p:cNvSpPr>
          <p:nvPr>
            <p:ph type="pic" idx="2"/>
          </p:nvPr>
        </p:nvSpPr>
        <p:spPr>
          <a:xfrm>
            <a:off x="2412999" y="-1"/>
            <a:ext cx="20603637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0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 seul">
  <p:cSld name="3_Titre seul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>
            <a:spLocks noGrp="1"/>
          </p:cNvSpPr>
          <p:nvPr>
            <p:ph type="pic" idx="2"/>
          </p:nvPr>
        </p:nvSpPr>
        <p:spPr>
          <a:xfrm>
            <a:off x="2412999" y="8305797"/>
            <a:ext cx="21971001" cy="5410201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20391970" cy="3831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>
  <p:cSld name="Vid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Top">
  <p:cSld name="Title - Top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23"/>
          <p:cNvCxnSpPr/>
          <p:nvPr/>
        </p:nvCxnSpPr>
        <p:spPr>
          <a:xfrm rot="10800000" flipH="1">
            <a:off x="3619500" y="1396632"/>
            <a:ext cx="17145000" cy="369"/>
          </a:xfrm>
          <a:prstGeom prst="straightConnector1">
            <a:avLst/>
          </a:prstGeom>
          <a:noFill/>
          <a:ln w="25400" cap="flat" cmpd="sng">
            <a:solidFill>
              <a:srgbClr val="A6AAA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03" name="Google Shape;103;p23"/>
          <p:cNvSpPr txBox="1">
            <a:spLocks noGrp="1"/>
          </p:cNvSpPr>
          <p:nvPr>
            <p:ph type="body" idx="1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b" anchorCtr="0">
            <a:spAutoFit/>
          </a:bodyPr>
          <a:lstStyle>
            <a:lvl1pPr marL="457200" lvl="0" indent="-228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17145000" cy="1017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>
                <a:srgbClr val="34A5DA"/>
              </a:buClr>
              <a:buSzPts val="8400"/>
              <a:buFont typeface="Arial"/>
              <a:buNone/>
              <a:defRPr cap="none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sldNum" idx="12"/>
          </p:nvPr>
        </p:nvSpPr>
        <p:spPr>
          <a:xfrm>
            <a:off x="20211932" y="607218"/>
            <a:ext cx="545704" cy="612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spAutoFit/>
          </a:bodyPr>
          <a:lstStyle>
            <a:lvl1pPr marL="0" lvl="0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3200"/>
              <a:buFont typeface="Arial"/>
              <a:buNone/>
              <a:defRPr sz="3200" b="0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i="0" u="none" strike="noStrike" cap="non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seul">
  <p:cSld name="Titre seul 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4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4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/>
          </p:nvPr>
        </p:nvSpPr>
        <p:spPr>
          <a:xfrm>
            <a:off x="2412999" y="3494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sz="1800" b="1" i="0" u="none" strike="noStrike" cap="none">
              <a:solidFill>
                <a:schemeClr val="accent3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et contenu">
  <p:cSld name="Titre et contenu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5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3" y="352890"/>
            <a:ext cx="1743874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5"/>
          <p:cNvSpPr/>
          <p:nvPr/>
        </p:nvSpPr>
        <p:spPr>
          <a:xfrm rot="-5400000">
            <a:off x="1146672" y="13060559"/>
            <a:ext cx="121919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5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0"/>
              <a:buFont typeface="Arial"/>
              <a:buNone/>
              <a:defRPr sz="8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20603636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sldNum" idx="12"/>
          </p:nvPr>
        </p:nvSpPr>
        <p:spPr>
          <a:xfrm>
            <a:off x="23524452" y="520700"/>
            <a:ext cx="351731" cy="345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et contenu">
  <p:cSld name="Titre et contenu 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6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6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20603637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/>
          </p:nvPr>
        </p:nvSpPr>
        <p:spPr>
          <a:xfrm>
            <a:off x="2412999" y="3494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sldNum" idx="12"/>
          </p:nvPr>
        </p:nvSpPr>
        <p:spPr>
          <a:xfrm>
            <a:off x="23566832" y="520701"/>
            <a:ext cx="266974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sz="1800" b="1" i="0" u="none" strike="noStrike" cap="none">
              <a:solidFill>
                <a:schemeClr val="accent3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 12" descr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94" y="352890"/>
            <a:ext cx="1743873" cy="754726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Rectangle 13"/>
          <p:cNvSpPr/>
          <p:nvPr/>
        </p:nvSpPr>
        <p:spPr>
          <a:xfrm rot="162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defRPr sz="34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06291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et contenu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9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9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9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20603637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sldNum" idx="12"/>
          </p:nvPr>
        </p:nvSpPr>
        <p:spPr>
          <a:xfrm>
            <a:off x="23517389" y="520701"/>
            <a:ext cx="365858" cy="35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Arial"/>
              <a:buNone/>
              <a:defRPr sz="2500" b="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Diapositive de titre">
  <p:cSld name="1_Diapositive de titr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>
            <a:spLocks noGrp="1"/>
          </p:cNvSpPr>
          <p:nvPr>
            <p:ph type="pic" idx="2"/>
          </p:nvPr>
        </p:nvSpPr>
        <p:spPr>
          <a:xfrm>
            <a:off x="3551767" y="1226501"/>
            <a:ext cx="20832233" cy="124895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17081501" y="2097426"/>
            <a:ext cx="7302499" cy="6235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Arial"/>
              <a:buNone/>
              <a:defRPr sz="96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12204700" y="8333125"/>
            <a:ext cx="4876801" cy="418253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3pPr>
            <a:lvl4pPr marL="1828800" lvl="3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4pPr>
            <a:lvl5pPr marL="2286000" lvl="4" indent="-22860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6" name="Google Shape;36;p11" descr="Image 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399" y="12211381"/>
            <a:ext cx="1497449" cy="979687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1"/>
          <p:cNvSpPr/>
          <p:nvPr/>
        </p:nvSpPr>
        <p:spPr>
          <a:xfrm rot="-5400000">
            <a:off x="239142" y="12243806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11" descr="Image 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391" y="214087"/>
            <a:ext cx="3134137" cy="135641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 txBox="1">
            <a:spLocks noGrp="1"/>
          </p:cNvSpPr>
          <p:nvPr>
            <p:ph type="body" idx="3"/>
          </p:nvPr>
        </p:nvSpPr>
        <p:spPr>
          <a:xfrm>
            <a:off x="17068800" y="12488333"/>
            <a:ext cx="4876800" cy="12276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ldNum" idx="12"/>
          </p:nvPr>
        </p:nvSpPr>
        <p:spPr>
          <a:xfrm>
            <a:off x="14630399" y="12712700"/>
            <a:ext cx="5689601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re de section">
  <p:cSld name="Titre de sec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2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2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2"/>
          <p:cNvSpPr/>
          <p:nvPr/>
        </p:nvSpPr>
        <p:spPr>
          <a:xfrm>
            <a:off x="12192000" y="-1"/>
            <a:ext cx="12192000" cy="13716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/>
          </p:nvPr>
        </p:nvSpPr>
        <p:spPr>
          <a:xfrm>
            <a:off x="12192000" y="2074333"/>
            <a:ext cx="10823788" cy="4783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12192000" y="6858000"/>
            <a:ext cx="10823788" cy="575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>
            <a:spLocks noGrp="1"/>
          </p:cNvSpPr>
          <p:nvPr>
            <p:ph type="pic" idx="2"/>
          </p:nvPr>
        </p:nvSpPr>
        <p:spPr>
          <a:xfrm>
            <a:off x="2412999" y="-1"/>
            <a:ext cx="9779001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 sz="1800" b="1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re de section">
  <p:cSld name="1_Titre de sec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3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3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12192000" y="-1"/>
            <a:ext cx="12192000" cy="13716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2192000" y="2074333"/>
            <a:ext cx="10823788" cy="4783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12192000" y="6858000"/>
            <a:ext cx="10823788" cy="575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>
            <a:spLocks noGrp="1"/>
          </p:cNvSpPr>
          <p:nvPr>
            <p:ph type="pic" idx="2"/>
          </p:nvPr>
        </p:nvSpPr>
        <p:spPr>
          <a:xfrm>
            <a:off x="2412999" y="-1"/>
            <a:ext cx="9779001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re et contenu">
  <p:cSld name="1_Titre et contenu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12217401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>
            <a:spLocks noGrp="1"/>
          </p:cNvSpPr>
          <p:nvPr>
            <p:ph type="pic" idx="2"/>
          </p:nvPr>
        </p:nvSpPr>
        <p:spPr>
          <a:xfrm>
            <a:off x="14630400" y="-1"/>
            <a:ext cx="8386236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et contenu">
  <p:cSld name="2_Titre et contenu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>
            <a:spLocks noGrp="1"/>
          </p:cNvSpPr>
          <p:nvPr>
            <p:ph type="pic" idx="2"/>
          </p:nvPr>
        </p:nvSpPr>
        <p:spPr>
          <a:xfrm>
            <a:off x="2412999" y="-1"/>
            <a:ext cx="8386237" cy="13716001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0824597" y="414618"/>
            <a:ext cx="8385388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10798386" y="4169834"/>
            <a:ext cx="12217401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re et contenu">
  <p:cSld name="3_Titre et contenu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Image 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6"/>
          <p:cNvSpPr>
            <a:spLocks noGrp="1"/>
          </p:cNvSpPr>
          <p:nvPr>
            <p:ph type="pic" idx="2"/>
          </p:nvPr>
        </p:nvSpPr>
        <p:spPr>
          <a:xfrm>
            <a:off x="2412999" y="4169834"/>
            <a:ext cx="8386237" cy="9546167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2413002" y="414618"/>
            <a:ext cx="8385388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10798386" y="4169834"/>
            <a:ext cx="12217401" cy="9031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>
  <p:cSld name="Deux contenu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2412999" y="414618"/>
            <a:ext cx="9779001" cy="28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2412999" y="4169834"/>
            <a:ext cx="9790577" cy="870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7" descr="Image 12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347394" y="352890"/>
            <a:ext cx="1743873" cy="75472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7"/>
          <p:cNvSpPr/>
          <p:nvPr/>
        </p:nvSpPr>
        <p:spPr>
          <a:xfrm rot="-5400000">
            <a:off x="1146673" y="13060559"/>
            <a:ext cx="121918" cy="159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23566831" y="520701"/>
            <a:ext cx="266974" cy="25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title"/>
          </p:nvPr>
        </p:nvSpPr>
        <p:spPr>
          <a:xfrm>
            <a:off x="1219199" y="549274"/>
            <a:ext cx="21945601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1219199" y="3200399"/>
            <a:ext cx="21945601" cy="1051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502919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320"/>
              <a:buFont typeface="Arial"/>
              <a:buChar char="▪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502919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320"/>
              <a:buFont typeface="Arial"/>
              <a:buChar char="▪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" descr="Espace réservé pour une image  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396226" y="0"/>
            <a:ext cx="20987773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"/>
          <p:cNvSpPr txBox="1">
            <a:spLocks noGrp="1"/>
          </p:cNvSpPr>
          <p:nvPr>
            <p:ph type="ctrTitle" idx="4294967295"/>
          </p:nvPr>
        </p:nvSpPr>
        <p:spPr>
          <a:xfrm>
            <a:off x="14514748" y="5217269"/>
            <a:ext cx="9988800" cy="485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marR="0" lvl="0" indent="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fr-FR" sz="8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Welcome to the </a:t>
            </a:r>
            <a:endParaRPr/>
          </a:p>
          <a:p>
            <a:pPr marL="0" marR="0" lvl="0" indent="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fr-FR" sz="8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Imaging Lunches!</a:t>
            </a:r>
            <a:endParaRPr/>
          </a:p>
          <a:p>
            <a:pPr marL="0" marR="0" lvl="0" indent="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fr-FR" sz="60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Training in Imaging.</a:t>
            </a:r>
            <a:endParaRPr/>
          </a:p>
          <a:p>
            <a:pPr marL="0" marR="0" lvl="0" indent="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fr-FR" sz="60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per Month. </a:t>
            </a:r>
            <a:endParaRPr/>
          </a:p>
        </p:txBody>
      </p:sp>
      <p:sp>
        <p:nvSpPr>
          <p:cNvPr id="129" name="Google Shape;129;p1"/>
          <p:cNvSpPr txBox="1">
            <a:spLocks noGrp="1"/>
          </p:cNvSpPr>
          <p:nvPr>
            <p:ph type="body" idx="3"/>
          </p:nvPr>
        </p:nvSpPr>
        <p:spPr>
          <a:xfrm>
            <a:off x="14514748" y="12019800"/>
            <a:ext cx="4675800" cy="169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ial"/>
              <a:buNone/>
            </a:pPr>
            <a:r>
              <a:rPr lang="fr-FR" sz="3500" dirty="0"/>
              <a:t>March 5, 2025</a:t>
            </a:r>
            <a:endParaRPr dirty="0"/>
          </a:p>
        </p:txBody>
      </p:sp>
      <p:sp>
        <p:nvSpPr>
          <p:cNvPr id="130" name="Google Shape;130;p1"/>
          <p:cNvSpPr txBox="1">
            <a:spLocks noGrp="1"/>
          </p:cNvSpPr>
          <p:nvPr>
            <p:ph type="sldNum" idx="12"/>
          </p:nvPr>
        </p:nvSpPr>
        <p:spPr>
          <a:xfrm>
            <a:off x="21089405" y="195246"/>
            <a:ext cx="56895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"/>
          <p:cNvSpPr txBox="1"/>
          <p:nvPr/>
        </p:nvSpPr>
        <p:spPr>
          <a:xfrm rot="-5400000">
            <a:off x="-1991797" y="9638307"/>
            <a:ext cx="6378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fr-FR"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EPFL Center for Imaging</a:t>
            </a:r>
            <a:endParaRPr/>
          </a:p>
        </p:txBody>
      </p:sp>
      <p:pic>
        <p:nvPicPr>
          <p:cNvPr id="136" name="Google Shape;136;p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88246" y="7949476"/>
            <a:ext cx="9225198" cy="586185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"/>
          <p:cNvSpPr txBox="1"/>
          <p:nvPr/>
        </p:nvSpPr>
        <p:spPr>
          <a:xfrm>
            <a:off x="12619519" y="8493477"/>
            <a:ext cx="11573155" cy="458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Noto Sans Symbols"/>
              <a:buNone/>
            </a:pPr>
            <a:r>
              <a:rPr lang="fr-FR" sz="4700" b="0" i="0" u="none" strike="noStrike" cap="none" dirty="0">
                <a:solidFill>
                  <a:schemeClr val="accen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▪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4700" b="0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Launched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in April 2021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Noto Sans Symbols"/>
              <a:buNone/>
            </a:pPr>
            <a:r>
              <a:rPr lang="fr-FR" sz="4700" b="0" i="0" u="none" strike="noStrike" cap="none" dirty="0">
                <a:solidFill>
                  <a:schemeClr val="accen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▪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4700" b="1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Imaging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4700" b="1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across</a:t>
            </a:r>
            <a:r>
              <a:rPr lang="fr-FR" sz="4700" b="1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4700" b="1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scales</a:t>
            </a:r>
            <a:r>
              <a:rPr lang="fr-FR" sz="4700" b="1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fr-FR" sz="4700" b="1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domains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Noto Sans Symbols"/>
              <a:buNone/>
            </a:pPr>
            <a:r>
              <a:rPr lang="fr-FR" sz="4700" b="0" i="0" u="none" strike="noStrike" cap="none" dirty="0">
                <a:solidFill>
                  <a:schemeClr val="accen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▪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Pools the expertise of 60+ </a:t>
            </a:r>
            <a:r>
              <a:rPr lang="fr-FR" sz="4700" b="0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labs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Noto Sans Symbols"/>
              <a:buNone/>
            </a:pPr>
            <a:r>
              <a:rPr lang="fr-FR" sz="4700" b="0" i="0" u="none" strike="noStrike" cap="none" dirty="0">
                <a:solidFill>
                  <a:schemeClr val="accen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▪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 Unique in </a:t>
            </a:r>
            <a:r>
              <a:rPr lang="fr-FR" sz="4700" b="0" i="0" u="none" strike="noStrike" cap="none" dirty="0" err="1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Switzerland</a:t>
            </a:r>
            <a:r>
              <a:rPr lang="fr-FR" sz="4700" b="0" i="0" u="none" strike="noStrike" cap="none" dirty="0">
                <a:solidFill>
                  <a:srgbClr val="201E1D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/>
          </a:p>
        </p:txBody>
      </p:sp>
      <p:grpSp>
        <p:nvGrpSpPr>
          <p:cNvPr id="138" name="Google Shape;138;p2"/>
          <p:cNvGrpSpPr/>
          <p:nvPr/>
        </p:nvGrpSpPr>
        <p:grpSpPr>
          <a:xfrm>
            <a:off x="3170665" y="1013389"/>
            <a:ext cx="8136600" cy="6039800"/>
            <a:chOff x="0" y="0"/>
            <a:chExt cx="8136600" cy="6039800"/>
          </a:xfrm>
        </p:grpSpPr>
        <p:sp>
          <p:nvSpPr>
            <p:cNvPr id="139" name="Google Shape;139;p2"/>
            <p:cNvSpPr txBox="1"/>
            <p:nvPr/>
          </p:nvSpPr>
          <p:spPr>
            <a:xfrm>
              <a:off x="0" y="3606800"/>
              <a:ext cx="8136600" cy="243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5000"/>
                <a:buFont typeface="Arial"/>
                <a:buNone/>
              </a:pPr>
              <a:r>
                <a:rPr lang="fr-FR" sz="5000" b="1" i="0" u="none" strike="noStrike" cap="none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Nurturing advanced imaging at EPFL, </a:t>
              </a:r>
              <a:r>
                <a:rPr lang="fr-FR" sz="5000" b="1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from the development to the use.</a:t>
              </a:r>
              <a:endParaRPr/>
            </a:p>
          </p:txBody>
        </p:sp>
        <p:pic>
          <p:nvPicPr>
            <p:cNvPr id="140" name="Google Shape;140;p2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219883" y="61553"/>
              <a:ext cx="3866638" cy="49979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1" name="Google Shape;141;p2"/>
            <p:cNvSpPr txBox="1"/>
            <p:nvPr/>
          </p:nvSpPr>
          <p:spPr>
            <a:xfrm>
              <a:off x="387559" y="0"/>
              <a:ext cx="7531200" cy="224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7000"/>
                <a:buFont typeface="Arial"/>
                <a:buNone/>
              </a:pPr>
              <a:r>
                <a:rPr lang="fr-FR" sz="7000" b="1" i="0" u="none" strike="noStrike" cap="none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The EPFL </a:t>
              </a:r>
              <a:r>
                <a:rPr lang="fr-FR" sz="7000" b="1" i="0" u="none" strike="noStrike" cap="none">
                  <a:solidFill>
                    <a:srgbClr val="403C3B"/>
                  </a:solidFill>
                  <a:latin typeface="Arial"/>
                  <a:ea typeface="Arial"/>
                  <a:cs typeface="Arial"/>
                  <a:sym typeface="Arial"/>
                </a:rPr>
                <a:t>Center</a:t>
              </a:r>
              <a:r>
                <a:rPr lang="fr-FR" sz="7000" b="1" i="0" u="none" strike="noStrike" cap="none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 for Imaging</a:t>
              </a:r>
              <a:endParaRPr/>
            </a:p>
          </p:txBody>
        </p:sp>
      </p:grpSp>
      <p:pic>
        <p:nvPicPr>
          <p:cNvPr id="142" name="Google Shape;142;p2" descr="Espace réservé pour une image  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12105103" y="-5971"/>
            <a:ext cx="12593646" cy="797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"/>
          <p:cNvSpPr txBox="1"/>
          <p:nvPr/>
        </p:nvSpPr>
        <p:spPr>
          <a:xfrm rot="-5400000">
            <a:off x="-1991797" y="9638307"/>
            <a:ext cx="6378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fr-FR"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EPFL Center for Imaging</a:t>
            </a:r>
            <a:endParaRPr/>
          </a:p>
        </p:txBody>
      </p:sp>
      <p:sp>
        <p:nvSpPr>
          <p:cNvPr id="148" name="Google Shape;148;p3"/>
          <p:cNvSpPr txBox="1"/>
          <p:nvPr/>
        </p:nvSpPr>
        <p:spPr>
          <a:xfrm>
            <a:off x="2666996" y="393700"/>
            <a:ext cx="18240600" cy="14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0"/>
              <a:buFont typeface="Arial"/>
              <a:buNone/>
            </a:pPr>
            <a:r>
              <a:rPr lang="fr-FR" sz="80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Support to all EPFL </a:t>
            </a:r>
            <a:r>
              <a:rPr lang="fr-FR" sz="8000" b="0" i="0" u="none" strike="noStrike" cap="none" dirty="0" err="1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scientists</a:t>
            </a:r>
            <a:r>
              <a:rPr lang="fr-FR" sz="80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/>
          </a:p>
        </p:txBody>
      </p:sp>
      <p:pic>
        <p:nvPicPr>
          <p:cNvPr id="149" name="Google Shape;149;p3" descr="Screenshot 2023-10-18 at 09.21.58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76879" y="2767167"/>
            <a:ext cx="15036290" cy="111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"/>
          <p:cNvSpPr txBox="1"/>
          <p:nvPr/>
        </p:nvSpPr>
        <p:spPr>
          <a:xfrm>
            <a:off x="18090790" y="11307681"/>
            <a:ext cx="5401800" cy="14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302E"/>
              </a:buClr>
              <a:buSzPts val="4000"/>
              <a:buFont typeface="Helvetica Neue"/>
              <a:buNone/>
            </a:pPr>
            <a:r>
              <a:rPr lang="fr-FR" sz="4000" b="1" i="0" u="none" strike="noStrike" cap="none">
                <a:solidFill>
                  <a:srgbClr val="34302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Reach out to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Helvetica Neue"/>
              <a:buNone/>
            </a:pPr>
            <a:r>
              <a:rPr lang="fr-FR" sz="4000" b="1" i="0" u="none" strike="noStrike" cap="non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imaging@epfl.ch!</a:t>
            </a:r>
            <a:endParaRPr/>
          </a:p>
        </p:txBody>
      </p:sp>
      <p:sp>
        <p:nvSpPr>
          <p:cNvPr id="151" name="Google Shape;151;p3"/>
          <p:cNvSpPr txBox="1"/>
          <p:nvPr/>
        </p:nvSpPr>
        <p:spPr>
          <a:xfrm>
            <a:off x="17710945" y="3909847"/>
            <a:ext cx="6701100" cy="68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401052" marR="0" lvl="0" indent="-40105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•"/>
            </a:pP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 sure how to start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analysing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your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images?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1052" marR="0" lvl="0" indent="-40105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•"/>
            </a:pP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Having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difficulty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software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endParaRPr dirty="0"/>
          </a:p>
          <a:p>
            <a:pPr marL="401052" marR="0" lvl="0" indent="-14705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1052" marR="0" lvl="0" indent="-40105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•"/>
            </a:pP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Planning an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imaging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wanting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second opinion?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B5040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1052" marR="0" lvl="0" indent="-40105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•"/>
            </a:pP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Want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double-check if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your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correct and/or </a:t>
            </a:r>
            <a:r>
              <a:rPr lang="fr-FR" sz="3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sufficient</a:t>
            </a:r>
            <a:r>
              <a:rPr lang="fr-FR" sz="3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publication? </a:t>
            </a:r>
            <a:endParaRPr dirty="0"/>
          </a:p>
        </p:txBody>
      </p:sp>
      <p:pic>
        <p:nvPicPr>
          <p:cNvPr id="152" name="Google Shape;152;p3" descr="me-13-circle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833426" y="545262"/>
            <a:ext cx="2800049" cy="280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CD2D6-ED95-D250-5931-7172AF452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lide Number">
            <a:extLst>
              <a:ext uri="{FF2B5EF4-FFF2-40B4-BE49-F238E27FC236}">
                <a16:creationId xmlns:a16="http://schemas.microsoft.com/office/drawing/2014/main" id="{1FD71347-689F-2308-0F4C-6ACB03D5F5A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630399" y="520701"/>
            <a:ext cx="139837" cy="2592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5" name="Picture 4" descr="A banner with a building and a lake&#10;&#10;AI-generated content may be incorrect.">
            <a:extLst>
              <a:ext uri="{FF2B5EF4-FFF2-40B4-BE49-F238E27FC236}">
                <a16:creationId xmlns:a16="http://schemas.microsoft.com/office/drawing/2014/main" id="{876F3A9D-F70C-2241-C013-51F68253A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437" y="1126678"/>
            <a:ext cx="20151223" cy="1146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7006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5" descr="Espace réservé pour une image  11"/>
          <p:cNvPicPr preferRelativeResize="0"/>
          <p:nvPr/>
        </p:nvPicPr>
        <p:blipFill rotWithShape="1">
          <a:blip r:embed="rId3">
            <a:alphaModFix amt="35000"/>
          </a:blip>
          <a:srcRect t="4445" b="4454"/>
          <a:stretch/>
        </p:blipFill>
        <p:spPr>
          <a:xfrm flipH="1">
            <a:off x="3440148" y="1587"/>
            <a:ext cx="20987777" cy="1371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"/>
          <p:cNvSpPr txBox="1">
            <a:spLocks noGrp="1"/>
          </p:cNvSpPr>
          <p:nvPr>
            <p:ph type="ctrTitle" idx="4294967295"/>
          </p:nvPr>
        </p:nvSpPr>
        <p:spPr>
          <a:xfrm>
            <a:off x="8328938" y="3120991"/>
            <a:ext cx="12092400" cy="27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marR="0" lvl="0" indent="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fr-FR" sz="8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Next Imaging Lunches</a:t>
            </a:r>
            <a:endParaRPr dirty="0"/>
          </a:p>
        </p:txBody>
      </p:sp>
      <p:sp>
        <p:nvSpPr>
          <p:cNvPr id="168" name="Google Shape;168;p5"/>
          <p:cNvSpPr txBox="1">
            <a:spLocks noGrp="1"/>
          </p:cNvSpPr>
          <p:nvPr>
            <p:ph type="body" idx="3"/>
          </p:nvPr>
        </p:nvSpPr>
        <p:spPr>
          <a:xfrm>
            <a:off x="4460997" y="5874991"/>
            <a:ext cx="18950644" cy="56517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5715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-GB" sz="3200" dirty="0">
                <a:solidFill>
                  <a:srgbClr val="000000"/>
                </a:solidFill>
              </a:rPr>
              <a:t>March 19	</a:t>
            </a:r>
            <a:r>
              <a:rPr lang="en-GB" sz="3200" dirty="0" err="1">
                <a:solidFill>
                  <a:srgbClr val="000000"/>
                </a:solidFill>
              </a:rPr>
              <a:t>nD</a:t>
            </a:r>
            <a:r>
              <a:rPr lang="en-GB" sz="3200" dirty="0">
                <a:solidFill>
                  <a:srgbClr val="000000"/>
                </a:solidFill>
              </a:rPr>
              <a:t> Image Visualisation with Open-Source Tools</a:t>
            </a:r>
          </a:p>
          <a:p>
            <a:pPr marL="0" lvl="0" indent="5715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-GB" sz="3200" dirty="0">
                <a:solidFill>
                  <a:srgbClr val="000000"/>
                </a:solidFill>
              </a:rPr>
              <a:t>April 2		Image Reconstruction 101: Computational Methods &amp; Tools</a:t>
            </a:r>
          </a:p>
          <a:p>
            <a:pPr marL="0" lvl="0" indent="5715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-GB" sz="3200" dirty="0">
                <a:solidFill>
                  <a:srgbClr val="000000"/>
                </a:solidFill>
              </a:rPr>
              <a:t>April 30	Extending Neural Networks Beyond 2D: Approaches for 3D and Temporal Data</a:t>
            </a:r>
          </a:p>
          <a:p>
            <a:pPr marL="0" lvl="0" indent="5715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-GB" sz="3200" dirty="0">
                <a:solidFill>
                  <a:srgbClr val="000000"/>
                </a:solidFill>
              </a:rPr>
              <a:t>May 14	Deconvolution: Restore Sharper Images by Inverting Acquisition</a:t>
            </a:r>
          </a:p>
          <a:p>
            <a:pPr marL="0" lvl="0" indent="5715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-GB" sz="3200" dirty="0">
                <a:solidFill>
                  <a:srgbClr val="000000"/>
                </a:solidFill>
              </a:rPr>
              <a:t>June 4		Introduction to Photogrammetric Reconstruction: Theory and Application with </a:t>
            </a:r>
            <a:r>
              <a:rPr lang="en-GB" sz="3200" dirty="0" err="1">
                <a:solidFill>
                  <a:srgbClr val="000000"/>
                </a:solidFill>
              </a:rPr>
              <a:t>Meshroom</a:t>
            </a:r>
            <a:endParaRPr lang="en-GB" sz="3200" dirty="0">
              <a:solidFill>
                <a:srgbClr val="000000"/>
              </a:solidFill>
            </a:endParaRPr>
          </a:p>
        </p:txBody>
      </p: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21089405" y="195246"/>
            <a:ext cx="56895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>
          <a:extLst>
            <a:ext uri="{FF2B5EF4-FFF2-40B4-BE49-F238E27FC236}">
              <a16:creationId xmlns:a16="http://schemas.microsoft.com/office/drawing/2014/main" id="{2234FD9D-537F-4B1D-9911-A2F452FFA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>
            <a:extLst>
              <a:ext uri="{FF2B5EF4-FFF2-40B4-BE49-F238E27FC236}">
                <a16:creationId xmlns:a16="http://schemas.microsoft.com/office/drawing/2014/main" id="{324123A1-FABD-68D6-6361-E651FDA68A2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4363761" y="2173321"/>
            <a:ext cx="15656477" cy="27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marR="0" lvl="0" indent="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fr-FR" sz="8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</a:t>
            </a:r>
            <a:r>
              <a:rPr lang="fr-FR" sz="80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your</a:t>
            </a:r>
            <a:r>
              <a:rPr lang="fr-FR" sz="8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feedback </a:t>
            </a:r>
            <a:r>
              <a:rPr lang="fr-FR" sz="80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</a:t>
            </a:r>
            <a:r>
              <a:rPr lang="fr-FR" sz="8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us </a:t>
            </a:r>
            <a:endParaRPr dirty="0"/>
          </a:p>
        </p:txBody>
      </p:sp>
      <p:sp>
        <p:nvSpPr>
          <p:cNvPr id="169" name="Google Shape;169;p5">
            <a:extLst>
              <a:ext uri="{FF2B5EF4-FFF2-40B4-BE49-F238E27FC236}">
                <a16:creationId xmlns:a16="http://schemas.microsoft.com/office/drawing/2014/main" id="{A344CFC0-7B5A-33E9-D96D-27AF2BEC1B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1089405" y="195246"/>
            <a:ext cx="56895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</a:pPr>
            <a:fld id="{00000000-1234-1234-1234-123412341234}" type="slidenum">
              <a:rPr lang="fr-FR"/>
              <a:t>6</a:t>
            </a:fld>
            <a:endParaRPr/>
          </a:p>
        </p:txBody>
      </p:sp>
      <p:pic>
        <p:nvPicPr>
          <p:cNvPr id="3" name="Picture 2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2D3841C8-520F-8BBE-D6C1-180B3822A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475" y="4927321"/>
            <a:ext cx="8147050" cy="814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0142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rgbClr val="FFFFFF"/>
      </a:dk1>
      <a:lt1>
        <a:srgbClr val="B6050F"/>
      </a:lt1>
      <a:dk2>
        <a:srgbClr val="A7A7A7"/>
      </a:dk2>
      <a:lt2>
        <a:srgbClr val="535353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Thèm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197</Words>
  <Application>Microsoft Macintosh PowerPoint</Application>
  <PresentationFormat>Custom</PresentationFormat>
  <Paragraphs>34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Noto Sans Symbols</vt:lpstr>
      <vt:lpstr>Arial</vt:lpstr>
      <vt:lpstr>Helvetica Neue</vt:lpstr>
      <vt:lpstr>Libre Franklin</vt:lpstr>
      <vt:lpstr>Thème Office</vt:lpstr>
      <vt:lpstr>Welcome to the  Imaging Lunches! Training in Imaging. Once per Month. </vt:lpstr>
      <vt:lpstr>PowerPoint Presentation</vt:lpstr>
      <vt:lpstr>PowerPoint Presentation</vt:lpstr>
      <vt:lpstr>PowerPoint Presentation</vt:lpstr>
      <vt:lpstr>Next Imaging Lunches</vt:lpstr>
      <vt:lpstr>Share your feedback with us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 Imaging Lunches! Training in Imaging. Once per Month. </dc:title>
  <cp:lastModifiedBy>Mélissa Caloz</cp:lastModifiedBy>
  <cp:revision>14</cp:revision>
  <dcterms:modified xsi:type="dcterms:W3CDTF">2025-03-05T08:51:03Z</dcterms:modified>
</cp:coreProperties>
</file>